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-437" y="-8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80524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8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19905" y="4716677"/>
            <a:ext cx="3556001" cy="4121289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Data types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Data types with</a:t>
            </a:r>
          </a:p>
        </p:txBody>
      </p:sp>
      <p:pic>
        <p:nvPicPr>
          <p:cNvPr id="20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14000" y="4716677"/>
            <a:ext cx="3556000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stringr.png" descr="string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8093" y="4716677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lubridate.png" descr="lubrida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61047" y="7912265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readr.png" descr="read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266952" y="7912265"/>
            <a:ext cx="3556001" cy="4121289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defRPr>
            </a:lvl1pPr>
          </a:lstStyle>
          <a:p>
            <a:pPr>
              <a:defRPr u="none"/>
            </a:pPr>
            <a:r>
              <a:rPr u="sng">
                <a:hlinkClick r:id="rId7"/>
              </a:rPr>
              <a:t>CC BY-SA RStudio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94"/>
            <a:ext cx="6451600" cy="7477195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Import Data with"/>
          <p:cNvSpPr txBox="1"/>
          <p:nvPr/>
        </p:nvSpPr>
        <p:spPr>
          <a:xfrm>
            <a:off x="777634" y="1041937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Import Data with</a:t>
            </a:r>
          </a:p>
        </p:txBody>
      </p:sp>
      <p:sp>
        <p:nvSpPr>
          <p:cNvPr id="2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2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hyperlink" Target="https://creativecommons.org/licenses/by/4.0/" TargetMode="Externa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 RStudio"/>
          <p:cNvSpPr txBox="1"/>
          <p:nvPr/>
        </p:nvSpPr>
        <p:spPr>
          <a:xfrm>
            <a:off x="149978" y="13041442"/>
            <a:ext cx="2003109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4"/>
              </a:defRPr>
            </a:lvl1pPr>
          </a:lstStyle>
          <a:p>
            <a:pPr>
              <a:defRPr u="none"/>
            </a:pPr>
            <a:r>
              <a:rPr u="sng">
                <a:hlinkClick r:id="rId24"/>
              </a:rPr>
              <a:t>CC by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creativecommons.org/licenses/by-sa/4.0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Bonus"/>
          <p:cNvSpPr/>
          <p:nvPr/>
        </p:nvSpPr>
        <p:spPr>
          <a:xfrm rot="18900000">
            <a:off x="-2106666" y="722361"/>
            <a:ext cx="6882056" cy="1270001"/>
          </a:xfrm>
          <a:prstGeom prst="rect">
            <a:avLst/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Bonus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3" name="Rectangle"/>
          <p:cNvSpPr/>
          <p:nvPr/>
        </p:nvSpPr>
        <p:spPr>
          <a:xfrm>
            <a:off x="4683550" y="3665406"/>
            <a:ext cx="14797868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4" name="date,longitude,latitude,ozone…"/>
          <p:cNvSpPr txBox="1"/>
          <p:nvPr/>
        </p:nvSpPr>
        <p:spPr>
          <a:xfrm>
            <a:off x="5048269" y="3827922"/>
            <a:ext cx="14658531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 err="1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longitude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 err="1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latitude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 err="1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ozone</a:t>
            </a:r>
            <a:endParaRPr dirty="0">
              <a:solidFill>
                <a:srgbClr val="DCDEE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1985-10-01T00:00:00Z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-179.375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-87.5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1985-10-01T00:00:00Z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-178.125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-87.5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1985-10-01T00:00:00Z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-176.875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-87.5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1985-10-01T00:00:00Z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-175.625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-87.5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1985-10-01T00:00:00Z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174.375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-87.5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1985-10-01T00:00:00Z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-173.125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-87.5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1985-10-01T00:00:00Z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-171.875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-87.5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1985-10-01T00:00:00Z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170.625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-87.5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1985-10-01T00:00:00Z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-169.375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-87.5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295" name="nimbus.csv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nimbus.csv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7824" y="-25846"/>
            <a:ext cx="19708352" cy="13767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02" name="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read_csv()</a:t>
            </a:r>
          </a:p>
        </p:txBody>
      </p:sp>
      <p:sp>
        <p:nvSpPr>
          <p:cNvPr id="303" name="readr functions share a common syntax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readr functions share a common syntax</a:t>
            </a:r>
          </a:p>
        </p:txBody>
      </p:sp>
      <p:sp>
        <p:nvSpPr>
          <p:cNvPr id="304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df &lt;- read_csv(&quot;path/to/file.csv&quot;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"path/to/file.csv",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06" name="object to save output into"/>
          <p:cNvSpPr/>
          <p:nvPr/>
        </p:nvSpPr>
        <p:spPr>
          <a:xfrm>
            <a:off x="5366477" y="6922285"/>
            <a:ext cx="5542361" cy="411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6" y="0"/>
                </a:moveTo>
                <a:lnTo>
                  <a:pt x="2071" y="4917"/>
                </a:lnTo>
                <a:lnTo>
                  <a:pt x="1684" y="4917"/>
                </a:lnTo>
                <a:cubicBezTo>
                  <a:pt x="754" y="4917"/>
                  <a:pt x="0" y="5934"/>
                  <a:pt x="0" y="7188"/>
                </a:cubicBezTo>
                <a:lnTo>
                  <a:pt x="0" y="19329"/>
                </a:lnTo>
                <a:cubicBezTo>
                  <a:pt x="0" y="20583"/>
                  <a:pt x="754" y="21600"/>
                  <a:pt x="1684" y="21600"/>
                </a:cubicBezTo>
                <a:lnTo>
                  <a:pt x="19916" y="21600"/>
                </a:lnTo>
                <a:cubicBezTo>
                  <a:pt x="20846" y="21600"/>
                  <a:pt x="21600" y="20583"/>
                  <a:pt x="21600" y="19329"/>
                </a:cubicBezTo>
                <a:lnTo>
                  <a:pt x="21600" y="7188"/>
                </a:lnTo>
                <a:cubicBezTo>
                  <a:pt x="21600" y="5934"/>
                  <a:pt x="20846" y="4917"/>
                  <a:pt x="19916" y="4917"/>
                </a:cubicBezTo>
                <a:lnTo>
                  <a:pt x="3061" y="4917"/>
                </a:lnTo>
                <a:lnTo>
                  <a:pt x="256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object to save output into</a:t>
            </a:r>
          </a:p>
        </p:txBody>
      </p:sp>
      <p:sp>
        <p:nvSpPr>
          <p:cNvPr id="307" name="path from working directory to file"/>
          <p:cNvSpPr/>
          <p:nvPr/>
        </p:nvSpPr>
        <p:spPr>
          <a:xfrm>
            <a:off x="11266229" y="6891131"/>
            <a:ext cx="6126163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89" y="0"/>
                </a:moveTo>
                <a:lnTo>
                  <a:pt x="3441" y="5023"/>
                </a:lnTo>
                <a:lnTo>
                  <a:pt x="1524" y="5023"/>
                </a:lnTo>
                <a:cubicBezTo>
                  <a:pt x="682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682" y="21600"/>
                  <a:pt x="1524" y="21600"/>
                </a:cubicBezTo>
                <a:lnTo>
                  <a:pt x="20076" y="21600"/>
                </a:lnTo>
                <a:cubicBezTo>
                  <a:pt x="20918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918" y="5023"/>
                  <a:pt x="20076" y="5023"/>
                </a:cubicBezTo>
                <a:lnTo>
                  <a:pt x="4337" y="5023"/>
                </a:lnTo>
                <a:lnTo>
                  <a:pt x="388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path from working directory to file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pic>
        <p:nvPicPr>
          <p:cNvPr id="31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311" name="Find nimbus.csv on your server or computer. Then read it into an object. Then view the result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Find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nimbus.csv</a:t>
            </a:r>
            <a:r>
              <a:t> on your server or computer. Then read it into an object. Then view the results.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314" name="nimbus &lt;- read_csv(&quot;nimbus.csv&quot;)…"/>
          <p:cNvSpPr txBox="1"/>
          <p:nvPr/>
        </p:nvSpPr>
        <p:spPr>
          <a:xfrm>
            <a:off x="1445226" y="6114916"/>
            <a:ext cx="21493548" cy="250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nimbus &lt;- read_csv("nimbus.csv")</a:t>
            </a:r>
          </a:p>
          <a:p>
            <a: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nimbus</a:t>
            </a:r>
          </a:p>
        </p:txBody>
      </p:sp>
      <p:sp>
        <p:nvSpPr>
          <p:cNvPr id="315" name="Find nimbus.csv on your server or computer. Then read it into an object. Then view the result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Find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nimbus.csv</a:t>
            </a:r>
            <a:r>
              <a:t> on your server or computer. Then read it into an object. Then view the results.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ibble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tibbles</a:t>
            </a:r>
          </a:p>
        </p:txBody>
      </p:sp>
      <p:pic>
        <p:nvPicPr>
          <p:cNvPr id="318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2" name="read.csv() vs. 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read.csv() vs. read_csv()</a:t>
            </a:r>
          </a:p>
        </p:txBody>
      </p:sp>
      <p:pic>
        <p:nvPicPr>
          <p:cNvPr id="323" name="Screen Shot 2017-07-20 at 3.43.49 PM.png" descr="Screen Shot 2017-07-20 at 3.43.4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04402" y="3502255"/>
            <a:ext cx="8877301" cy="96393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324" name="Screen Shot 2017-07-20 at 3.44.08 PM.png" descr="Screen Shot 2017-07-20 at 3.44.08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89597" y="3502255"/>
            <a:ext cx="8890001" cy="96393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8" name="data frame display"/>
          <p:cNvSpPr txBox="1"/>
          <p:nvPr/>
        </p:nvSpPr>
        <p:spPr>
          <a:xfrm>
            <a:off x="12346898" y="12395942"/>
            <a:ext cx="6114647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 frame display</a:t>
            </a:r>
          </a:p>
        </p:txBody>
      </p:sp>
      <p:sp>
        <p:nvSpPr>
          <p:cNvPr id="329" name="tibble display"/>
          <p:cNvSpPr txBox="1"/>
          <p:nvPr/>
        </p:nvSpPr>
        <p:spPr>
          <a:xfrm>
            <a:off x="13099129" y="6430589"/>
            <a:ext cx="4610182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tibble display</a:t>
            </a:r>
          </a:p>
        </p:txBody>
      </p:sp>
      <p:graphicFrame>
        <p:nvGraphicFramePr>
          <p:cNvPr id="330" name="Table"/>
          <p:cNvGraphicFramePr/>
          <p:nvPr/>
        </p:nvGraphicFramePr>
        <p:xfrm>
          <a:off x="5709157" y="3701773"/>
          <a:ext cx="4361368" cy="1085088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51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532727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ym typeface="Helvetica"/>
                        </a:rPr>
                        <a:t>
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331" name="Shape"/>
          <p:cNvSpPr/>
          <p:nvPr/>
        </p:nvSpPr>
        <p:spPr>
          <a:xfrm>
            <a:off x="5765228" y="726479"/>
            <a:ext cx="8389274" cy="6067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648"/>
                </a:moveTo>
                <a:lnTo>
                  <a:pt x="16323" y="0"/>
                </a:lnTo>
                <a:lnTo>
                  <a:pt x="21600" y="12388"/>
                </a:lnTo>
                <a:lnTo>
                  <a:pt x="16306" y="21600"/>
                </a:lnTo>
                <a:lnTo>
                  <a:pt x="63" y="18230"/>
                </a:lnTo>
                <a:lnTo>
                  <a:pt x="0" y="10648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332" name="Table"/>
          <p:cNvGraphicFramePr/>
          <p:nvPr/>
        </p:nvGraphicFramePr>
        <p:xfrm>
          <a:off x="5720408" y="3688648"/>
          <a:ext cx="16392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64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64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64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35633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2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33" name="Shape"/>
          <p:cNvSpPr/>
          <p:nvPr/>
        </p:nvSpPr>
        <p:spPr>
          <a:xfrm>
            <a:off x="8406059" y="7792908"/>
            <a:ext cx="5298165" cy="4922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69"/>
                </a:moveTo>
                <a:lnTo>
                  <a:pt x="15050" y="0"/>
                </a:lnTo>
                <a:lnTo>
                  <a:pt x="21600" y="11318"/>
                </a:lnTo>
                <a:lnTo>
                  <a:pt x="15088" y="21600"/>
                </a:lnTo>
                <a:lnTo>
                  <a:pt x="100" y="10327"/>
                </a:lnTo>
                <a:lnTo>
                  <a:pt x="0" y="669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334" name="Table"/>
          <p:cNvGraphicFramePr/>
          <p:nvPr/>
        </p:nvGraphicFramePr>
        <p:xfrm>
          <a:off x="8442283" y="7942477"/>
          <a:ext cx="16011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337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37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337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31950"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35" name="# A tibble: 234 × 6…"/>
          <p:cNvSpPr/>
          <p:nvPr/>
        </p:nvSpPr>
        <p:spPr>
          <a:xfrm>
            <a:off x="12093050" y="732039"/>
            <a:ext cx="6667747" cy="60577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234 × 6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manufacturer      model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3.1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8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9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224 more rows, and 3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more variables: year &lt;int&gt;,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&lt;int&gt;, trans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336" name="156 1999   6   auto(l4)…"/>
          <p:cNvSpPr/>
          <p:nvPr/>
        </p:nvSpPr>
        <p:spPr>
          <a:xfrm>
            <a:off x="12093050" y="7795513"/>
            <a:ext cx="6667747" cy="49208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156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157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158 2008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159 2008   8   auto(s4)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160 1999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161 1999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162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163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164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165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166 1999   4   auto(l4)</a:t>
            </a:r>
          </a:p>
          <a:p>
            <a:pPr algn="l"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[ reached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getOption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max.print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 -- omitted 68 rows ]</a:t>
            </a:r>
          </a:p>
        </p:txBody>
      </p:sp>
      <p:sp>
        <p:nvSpPr>
          <p:cNvPr id="337" name="A large table to display"/>
          <p:cNvSpPr txBox="1"/>
          <p:nvPr/>
        </p:nvSpPr>
        <p:spPr>
          <a:xfrm>
            <a:off x="5616853" y="11343316"/>
            <a:ext cx="4357652" cy="214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lnSpc>
                <a:spcPct val="90000"/>
              </a:lnSpc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A large table to display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41" name="tibbl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sp>
        <p:nvSpPr>
          <p:cNvPr id="342" name="A type of data frame common throughout tidyverse packages. Tibbles enhance data frames in three ways:…"/>
          <p:cNvSpPr txBox="1"/>
          <p:nvPr/>
        </p:nvSpPr>
        <p:spPr>
          <a:xfrm>
            <a:off x="1758337" y="3326800"/>
            <a:ext cx="20902092" cy="8500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5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type of data frame common throughout tidyverse packages. Tibbles enhance data frames in three ways: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Subsetting </a:t>
            </a:r>
            <a:r>
              <a:rPr b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[ always returns a new tibble, [[ and $ always return a new vector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 partial matching</a:t>
            </a:r>
            <a:r>
              <a:rPr b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- You must use full column names when subsetting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Display </a:t>
            </a:r>
            <a:r>
              <a:rPr b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When you print a tibble, R provides a concise view of the data that fits on one screen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46" name="tibble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</a:t>
            </a:r>
          </a:p>
        </p:txBody>
      </p:sp>
      <p:sp>
        <p:nvSpPr>
          <p:cNvPr id="347" name="A package with several helper functions for tibbles:…"/>
          <p:cNvSpPr txBox="1"/>
          <p:nvPr/>
        </p:nvSpPr>
        <p:spPr>
          <a:xfrm>
            <a:off x="3976149" y="3791261"/>
            <a:ext cx="17464482" cy="5560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package with several helper functions for tibbles: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as_tibble()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data frame to a tibble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as.data.frame()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tibble to a data frame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tribble()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make a tibble (transversed)</a:t>
            </a:r>
          </a:p>
        </p:txBody>
      </p:sp>
      <p:sp>
        <p:nvSpPr>
          <p:cNvPr id="348" name="Rectangle"/>
          <p:cNvSpPr/>
          <p:nvPr/>
        </p:nvSpPr>
        <p:spPr>
          <a:xfrm>
            <a:off x="7461205" y="9674438"/>
            <a:ext cx="4133809" cy="32317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9" name="tribble(…"/>
          <p:cNvSpPr txBox="1"/>
          <p:nvPr/>
        </p:nvSpPr>
        <p:spPr>
          <a:xfrm>
            <a:off x="7533825" y="9739615"/>
            <a:ext cx="4254586" cy="324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114300" algn="l">
              <a:lnSpc>
                <a:spcPct val="9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tribble(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~x,  ~y,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1, "a",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2, "b",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3, "c")</a:t>
            </a:r>
          </a:p>
        </p:txBody>
      </p:sp>
      <p:grpSp>
        <p:nvGrpSpPr>
          <p:cNvPr id="361" name="Group"/>
          <p:cNvGrpSpPr/>
          <p:nvPr/>
        </p:nvGrpSpPr>
        <p:grpSpPr>
          <a:xfrm>
            <a:off x="7131480" y="1339883"/>
            <a:ext cx="2793319" cy="2034298"/>
            <a:chOff x="0" y="0"/>
            <a:chExt cx="2793318" cy="2034297"/>
          </a:xfrm>
        </p:grpSpPr>
        <p:grpSp>
          <p:nvGrpSpPr>
            <p:cNvPr id="359" name="Group"/>
            <p:cNvGrpSpPr/>
            <p:nvPr/>
          </p:nvGrpSpPr>
          <p:grpSpPr>
            <a:xfrm>
              <a:off x="162153" y="0"/>
              <a:ext cx="2631166" cy="2034297"/>
              <a:chOff x="0" y="0"/>
              <a:chExt cx="2631165" cy="2034296"/>
            </a:xfrm>
          </p:grpSpPr>
          <p:sp>
            <p:nvSpPr>
              <p:cNvPr id="350" name="Rectangle"/>
              <p:cNvSpPr/>
              <p:nvPr/>
            </p:nvSpPr>
            <p:spPr>
              <a:xfrm>
                <a:off x="429020" y="8322"/>
                <a:ext cx="2202146" cy="167363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1" name="Rectangle"/>
              <p:cNvSpPr/>
              <p:nvPr/>
            </p:nvSpPr>
            <p:spPr>
              <a:xfrm>
                <a:off x="406998" y="360665"/>
                <a:ext cx="2202146" cy="1321289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2" name="Rectangle"/>
              <p:cNvSpPr/>
              <p:nvPr/>
            </p:nvSpPr>
            <p:spPr>
              <a:xfrm rot="19050000">
                <a:off x="110756" y="121088"/>
                <a:ext cx="572559" cy="55053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3" name="Triangle"/>
              <p:cNvSpPr/>
              <p:nvPr/>
            </p:nvSpPr>
            <p:spPr>
              <a:xfrm rot="10800000" flipH="1">
                <a:off x="2190736" y="1681953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4" name="Rectangle"/>
              <p:cNvSpPr/>
              <p:nvPr/>
            </p:nvSpPr>
            <p:spPr>
              <a:xfrm>
                <a:off x="10612" y="360665"/>
                <a:ext cx="2202146" cy="167363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5" name="Triangle"/>
              <p:cNvSpPr/>
              <p:nvPr/>
            </p:nvSpPr>
            <p:spPr>
              <a:xfrm rot="16200000" flipH="1">
                <a:off x="1067642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6" name="Triangle"/>
              <p:cNvSpPr/>
              <p:nvPr/>
            </p:nvSpPr>
            <p:spPr>
              <a:xfrm rot="5400000">
                <a:off x="-407795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7" name="Triangle"/>
              <p:cNvSpPr/>
              <p:nvPr/>
            </p:nvSpPr>
            <p:spPr>
              <a:xfrm rot="10800000" flipH="1">
                <a:off x="10612" y="360665"/>
                <a:ext cx="2202146" cy="1321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8" name="Triangle"/>
              <p:cNvSpPr/>
              <p:nvPr/>
            </p:nvSpPr>
            <p:spPr>
              <a:xfrm flipH="1">
                <a:off x="2190736" y="52365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60" name="R package"/>
            <p:cNvSpPr txBox="1"/>
            <p:nvPr/>
          </p:nvSpPr>
          <p:spPr>
            <a:xfrm>
              <a:off x="-1" y="156058"/>
              <a:ext cx="2550570" cy="1878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  <p:graphicFrame>
        <p:nvGraphicFramePr>
          <p:cNvPr id="362" name="Table"/>
          <p:cNvGraphicFramePr/>
          <p:nvPr/>
        </p:nvGraphicFramePr>
        <p:xfrm>
          <a:off x="12767338" y="9664696"/>
          <a:ext cx="419657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982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982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Open 04-Import-Data.Rmd"/>
          <p:cNvSpPr txBox="1">
            <a:spLocks noGrp="1"/>
          </p:cNvSpPr>
          <p:nvPr>
            <p:ph type="body" sz="half" idx="4294967295"/>
          </p:nvPr>
        </p:nvSpPr>
        <p:spPr>
          <a:xfrm>
            <a:off x="6930529" y="3021307"/>
            <a:ext cx="10522943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04-Import-Data.Rmd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366" name="pdf-tibbles.pdf" descr="pdf-tibbles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8267" y="679450"/>
            <a:ext cx="3968015" cy="123571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67" name="data-import-cheatsheet.002.png" descr="data-import-cheatsheet.0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13053" y="4638795"/>
            <a:ext cx="9992659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68" name="tibbles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sp>
        <p:nvSpPr>
          <p:cNvPr id="369" name="Shape"/>
          <p:cNvSpPr/>
          <p:nvPr/>
        </p:nvSpPr>
        <p:spPr>
          <a:xfrm>
            <a:off x="5542726" y="67611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0" name="Rectangle"/>
          <p:cNvSpPr/>
          <p:nvPr/>
        </p:nvSpPr>
        <p:spPr>
          <a:xfrm>
            <a:off x="7365033" y="4788115"/>
            <a:ext cx="2377520" cy="7296452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arsing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Parsing</a:t>
            </a:r>
          </a:p>
        </p:txBody>
      </p:sp>
      <p:pic>
        <p:nvPicPr>
          <p:cNvPr id="37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creen Shot 2017-07-20 at 3.47.01 PM.png" descr="Screen Shot 2017-07-20 at 3.47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0741" y="5288308"/>
            <a:ext cx="14102736" cy="10078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readr.png" descr="read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78" name=". = NA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. = NA</a:t>
            </a:r>
          </a:p>
        </p:txBody>
      </p:sp>
      <p:sp>
        <p:nvSpPr>
          <p:cNvPr id="379" name="Rectangle"/>
          <p:cNvSpPr/>
          <p:nvPr/>
        </p:nvSpPr>
        <p:spPr>
          <a:xfrm>
            <a:off x="5196708" y="3433617"/>
            <a:ext cx="13930803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0" name="nimbus"/>
          <p:cNvSpPr txBox="1"/>
          <p:nvPr/>
        </p:nvSpPr>
        <p:spPr>
          <a:xfrm>
            <a:off x="5533767" y="3803595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nimbus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84" name="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read_csv()</a:t>
            </a:r>
          </a:p>
        </p:txBody>
      </p:sp>
      <p:sp>
        <p:nvSpPr>
          <p:cNvPr id="385" name="readr functions share a common syntax"/>
          <p:cNvSpPr txBox="1"/>
          <p:nvPr/>
        </p:nvSpPr>
        <p:spPr>
          <a:xfrm>
            <a:off x="4239418" y="3017557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readr functions share a common syntax</a:t>
            </a:r>
          </a:p>
        </p:txBody>
      </p:sp>
      <p:sp>
        <p:nvSpPr>
          <p:cNvPr id="386" name="Rectangle"/>
          <p:cNvSpPr/>
          <p:nvPr/>
        </p:nvSpPr>
        <p:spPr>
          <a:xfrm>
            <a:off x="4290472" y="4856990"/>
            <a:ext cx="1585966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7" name="nimbus &lt;- read_csv(&quot;nimbus.csv&quot;, na = &quot;.&quot;)"/>
          <p:cNvSpPr txBox="1"/>
          <p:nvPr/>
        </p:nvSpPr>
        <p:spPr>
          <a:xfrm>
            <a:off x="4434029" y="5226968"/>
            <a:ext cx="1557255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nimbus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("nimbus.csv",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"."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88" name="path from working directory to file"/>
          <p:cNvSpPr/>
          <p:nvPr/>
        </p:nvSpPr>
        <p:spPr>
          <a:xfrm>
            <a:off x="8931626" y="6181319"/>
            <a:ext cx="6126164" cy="4050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19" y="0"/>
                </a:moveTo>
                <a:lnTo>
                  <a:pt x="13673" y="4670"/>
                </a:lnTo>
                <a:lnTo>
                  <a:pt x="1524" y="4670"/>
                </a:lnTo>
                <a:cubicBezTo>
                  <a:pt x="682" y="4670"/>
                  <a:pt x="0" y="5702"/>
                  <a:pt x="0" y="6975"/>
                </a:cubicBezTo>
                <a:lnTo>
                  <a:pt x="0" y="19295"/>
                </a:lnTo>
                <a:cubicBezTo>
                  <a:pt x="0" y="20568"/>
                  <a:pt x="682" y="21600"/>
                  <a:pt x="1524" y="21600"/>
                </a:cubicBezTo>
                <a:lnTo>
                  <a:pt x="20076" y="21600"/>
                </a:lnTo>
                <a:cubicBezTo>
                  <a:pt x="20918" y="21600"/>
                  <a:pt x="21600" y="20568"/>
                  <a:pt x="21600" y="19295"/>
                </a:cubicBezTo>
                <a:lnTo>
                  <a:pt x="21600" y="6975"/>
                </a:lnTo>
                <a:cubicBezTo>
                  <a:pt x="21600" y="5702"/>
                  <a:pt x="20918" y="4670"/>
                  <a:pt x="20076" y="4670"/>
                </a:cubicBezTo>
                <a:lnTo>
                  <a:pt x="14567" y="4670"/>
                </a:lnTo>
                <a:lnTo>
                  <a:pt x="1411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path from working directory to file</a:t>
            </a:r>
          </a:p>
        </p:txBody>
      </p:sp>
      <p:sp>
        <p:nvSpPr>
          <p:cNvPr id="389" name="object to save output into"/>
          <p:cNvSpPr/>
          <p:nvPr/>
        </p:nvSpPr>
        <p:spPr>
          <a:xfrm>
            <a:off x="4194934" y="6260893"/>
            <a:ext cx="4513660" cy="3976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39" y="0"/>
                </a:moveTo>
                <a:lnTo>
                  <a:pt x="3031" y="4353"/>
                </a:lnTo>
                <a:lnTo>
                  <a:pt x="2068" y="4353"/>
                </a:lnTo>
                <a:cubicBezTo>
                  <a:pt x="926" y="4353"/>
                  <a:pt x="0" y="5404"/>
                  <a:pt x="0" y="6701"/>
                </a:cubicBezTo>
                <a:lnTo>
                  <a:pt x="0" y="19252"/>
                </a:lnTo>
                <a:cubicBezTo>
                  <a:pt x="0" y="20549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549"/>
                  <a:pt x="21600" y="19252"/>
                </a:cubicBezTo>
                <a:lnTo>
                  <a:pt x="21600" y="6701"/>
                </a:lnTo>
                <a:cubicBezTo>
                  <a:pt x="21600" y="5404"/>
                  <a:pt x="20674" y="4353"/>
                  <a:pt x="19532" y="4353"/>
                </a:cubicBezTo>
                <a:lnTo>
                  <a:pt x="4247" y="4353"/>
                </a:lnTo>
                <a:lnTo>
                  <a:pt x="3639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object to save output into</a:t>
            </a:r>
          </a:p>
        </p:txBody>
      </p:sp>
      <p:sp>
        <p:nvSpPr>
          <p:cNvPr id="390" name="Value(s) to convert to NA"/>
          <p:cNvSpPr/>
          <p:nvPr/>
        </p:nvSpPr>
        <p:spPr>
          <a:xfrm>
            <a:off x="15324171" y="6228150"/>
            <a:ext cx="4864895" cy="4004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31" y="0"/>
                </a:moveTo>
                <a:lnTo>
                  <a:pt x="13767" y="4472"/>
                </a:lnTo>
                <a:lnTo>
                  <a:pt x="1919" y="4472"/>
                </a:lnTo>
                <a:cubicBezTo>
                  <a:pt x="859" y="4472"/>
                  <a:pt x="0" y="5516"/>
                  <a:pt x="0" y="6804"/>
                </a:cubicBezTo>
                <a:lnTo>
                  <a:pt x="0" y="19269"/>
                </a:lnTo>
                <a:cubicBezTo>
                  <a:pt x="0" y="20556"/>
                  <a:pt x="859" y="21600"/>
                  <a:pt x="1919" y="21600"/>
                </a:cubicBezTo>
                <a:lnTo>
                  <a:pt x="19681" y="21600"/>
                </a:lnTo>
                <a:cubicBezTo>
                  <a:pt x="20741" y="21600"/>
                  <a:pt x="21600" y="20556"/>
                  <a:pt x="21600" y="19269"/>
                </a:cubicBezTo>
                <a:lnTo>
                  <a:pt x="21600" y="6804"/>
                </a:lnTo>
                <a:cubicBezTo>
                  <a:pt x="21600" y="5516"/>
                  <a:pt x="20741" y="4472"/>
                  <a:pt x="19681" y="4472"/>
                </a:cubicBezTo>
                <a:lnTo>
                  <a:pt x="14895" y="4472"/>
                </a:lnTo>
                <a:lnTo>
                  <a:pt x="14331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Value(s) to convert to NA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393" name="Reread in nimbus.csv. But this time convert the &quot;.&quot;’s to NA’s. How many NA’s are in the ozone colum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Reread in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nimbus.csv</a:t>
            </a:r>
            <a:r>
              <a:t>. But this time convert the "."’s to NA’s. How many NA’s are in the ozone column?</a:t>
            </a:r>
          </a:p>
        </p:txBody>
      </p:sp>
      <p:pic>
        <p:nvPicPr>
          <p:cNvPr id="39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9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397" name="nimbus &lt;- read_csv(&quot;nimbus.csv&quot;, na = &quot;.&quot;)…"/>
          <p:cNvSpPr txBox="1"/>
          <p:nvPr/>
        </p:nvSpPr>
        <p:spPr>
          <a:xfrm>
            <a:off x="1837725" y="5640582"/>
            <a:ext cx="21493548" cy="786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nimbus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("nimbus.csv",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".")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View(nimbus)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summarize(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sum(is.na(ozone)), n = n())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 × 2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n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&lt;int&gt; &lt;int&gt;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3092 25224</a:t>
            </a:r>
          </a:p>
        </p:txBody>
      </p:sp>
      <p:sp>
        <p:nvSpPr>
          <p:cNvPr id="398" name="Reread in nasa.csv. But this time convert the &quot;.&quot;’s to NA’s. How many NA’s are in the ozone colum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Reread in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nasa.csv</a:t>
            </a:r>
            <a:r>
              <a:t>. But this time convert the "."’s to NA’s. How many NA’s are in the ozone column?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01" name="What &quot;type&quot; of column is o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"type" of column is ozone?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405" name="Screen Shot 2017-07-20 at 3.49.22 PM.png" descr="Screen Shot 2017-07-20 at 3.49.2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33466" y="2312694"/>
            <a:ext cx="15320362" cy="10937942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Rectangle"/>
          <p:cNvSpPr/>
          <p:nvPr/>
        </p:nvSpPr>
        <p:spPr>
          <a:xfrm>
            <a:off x="3302324" y="576612"/>
            <a:ext cx="1585966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7" name="nimbus &lt;- read_csv(&quot;nimbus.csv&quot;, na = &quot;.&quot;)"/>
          <p:cNvSpPr txBox="1"/>
          <p:nvPr/>
        </p:nvSpPr>
        <p:spPr>
          <a:xfrm>
            <a:off x="3445881" y="946589"/>
            <a:ext cx="1557255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nimbus &lt;- read_csv("nimbus.csv",</a:t>
            </a:r>
            <a:r>
              <a:t> na = "."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08" name="&lt;chr&gt; stands for character string…"/>
          <p:cNvSpPr/>
          <p:nvPr/>
        </p:nvSpPr>
        <p:spPr>
          <a:xfrm>
            <a:off x="17860075" y="3925230"/>
            <a:ext cx="5828111" cy="544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809" y="9270"/>
                </a:lnTo>
                <a:cubicBezTo>
                  <a:pt x="1360" y="9574"/>
                  <a:pt x="1059" y="10106"/>
                  <a:pt x="1059" y="10717"/>
                </a:cubicBezTo>
                <a:lnTo>
                  <a:pt x="1059" y="19885"/>
                </a:lnTo>
                <a:cubicBezTo>
                  <a:pt x="1059" y="20832"/>
                  <a:pt x="1776" y="21600"/>
                  <a:pt x="2661" y="21600"/>
                </a:cubicBezTo>
                <a:lnTo>
                  <a:pt x="19998" y="21600"/>
                </a:lnTo>
                <a:cubicBezTo>
                  <a:pt x="20883" y="21600"/>
                  <a:pt x="21600" y="20832"/>
                  <a:pt x="21600" y="19885"/>
                </a:cubicBezTo>
                <a:lnTo>
                  <a:pt x="21600" y="10717"/>
                </a:lnTo>
                <a:cubicBezTo>
                  <a:pt x="21600" y="9770"/>
                  <a:pt x="20883" y="9002"/>
                  <a:pt x="19998" y="9002"/>
                </a:cubicBezTo>
                <a:lnTo>
                  <a:pt x="2726" y="9002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&lt;chr&gt; stands for character string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(not a number)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12" name="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read_csv()</a:t>
            </a:r>
          </a:p>
        </p:txBody>
      </p:sp>
      <p:sp>
        <p:nvSpPr>
          <p:cNvPr id="413" name="readr functions share a common syntax"/>
          <p:cNvSpPr txBox="1"/>
          <p:nvPr/>
        </p:nvSpPr>
        <p:spPr>
          <a:xfrm>
            <a:off x="3835493" y="293036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readr functions share a common syntax</a:t>
            </a:r>
          </a:p>
        </p:txBody>
      </p:sp>
      <p:sp>
        <p:nvSpPr>
          <p:cNvPr id="414" name="Rectangle"/>
          <p:cNvSpPr/>
          <p:nvPr/>
        </p:nvSpPr>
        <p:spPr>
          <a:xfrm>
            <a:off x="3886546" y="4769801"/>
            <a:ext cx="16655611" cy="27567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5" name="nimbus &lt;- read_csv(&quot;nimbus.csv&quot;, na = &quot;.&quot;),…"/>
          <p:cNvSpPr txBox="1"/>
          <p:nvPr/>
        </p:nvSpPr>
        <p:spPr>
          <a:xfrm>
            <a:off x="4030104" y="5139778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nimbus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("nimbus.csv",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"."),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col_types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list(ozone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col_double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16" name="Manually specify column types."/>
          <p:cNvSpPr/>
          <p:nvPr/>
        </p:nvSpPr>
        <p:spPr>
          <a:xfrm>
            <a:off x="3889133" y="6938992"/>
            <a:ext cx="4513660" cy="4375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60" y="0"/>
                </a:moveTo>
                <a:lnTo>
                  <a:pt x="7952" y="5928"/>
                </a:lnTo>
                <a:lnTo>
                  <a:pt x="2068" y="5928"/>
                </a:lnTo>
                <a:cubicBezTo>
                  <a:pt x="926" y="5928"/>
                  <a:pt x="0" y="6883"/>
                  <a:pt x="0" y="8061"/>
                </a:cubicBezTo>
                <a:lnTo>
                  <a:pt x="0" y="19467"/>
                </a:lnTo>
                <a:cubicBezTo>
                  <a:pt x="0" y="20645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645"/>
                  <a:pt x="21600" y="19467"/>
                </a:cubicBezTo>
                <a:lnTo>
                  <a:pt x="21600" y="8061"/>
                </a:lnTo>
                <a:cubicBezTo>
                  <a:pt x="21600" y="6883"/>
                  <a:pt x="20674" y="5928"/>
                  <a:pt x="19532" y="5928"/>
                </a:cubicBezTo>
                <a:lnTo>
                  <a:pt x="9170" y="5928"/>
                </a:lnTo>
                <a:lnTo>
                  <a:pt x="856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Manually specify column types.</a:t>
            </a:r>
          </a:p>
        </p:txBody>
      </p:sp>
      <p:sp>
        <p:nvSpPr>
          <p:cNvPr id="417" name="list"/>
          <p:cNvSpPr/>
          <p:nvPr/>
        </p:nvSpPr>
        <p:spPr>
          <a:xfrm>
            <a:off x="8527701" y="6934627"/>
            <a:ext cx="1651794" cy="4380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38" y="0"/>
                </a:moveTo>
                <a:lnTo>
                  <a:pt x="13878" y="5944"/>
                </a:lnTo>
                <a:lnTo>
                  <a:pt x="5652" y="5944"/>
                </a:lnTo>
                <a:cubicBezTo>
                  <a:pt x="2530" y="5944"/>
                  <a:pt x="0" y="6898"/>
                  <a:pt x="0" y="8075"/>
                </a:cubicBezTo>
                <a:lnTo>
                  <a:pt x="0" y="19469"/>
                </a:lnTo>
                <a:cubicBezTo>
                  <a:pt x="0" y="20646"/>
                  <a:pt x="2530" y="21600"/>
                  <a:pt x="5652" y="21600"/>
                </a:cubicBezTo>
                <a:lnTo>
                  <a:pt x="15948" y="21600"/>
                </a:lnTo>
                <a:cubicBezTo>
                  <a:pt x="19070" y="21600"/>
                  <a:pt x="21600" y="20646"/>
                  <a:pt x="21600" y="19469"/>
                </a:cubicBezTo>
                <a:lnTo>
                  <a:pt x="21600" y="8075"/>
                </a:lnTo>
                <a:cubicBezTo>
                  <a:pt x="21600" y="7063"/>
                  <a:pt x="19722" y="6220"/>
                  <a:pt x="17215" y="6002"/>
                </a:cubicBezTo>
                <a:lnTo>
                  <a:pt x="15538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sp>
        <p:nvSpPr>
          <p:cNvPr id="418" name="column name"/>
          <p:cNvSpPr/>
          <p:nvPr/>
        </p:nvSpPr>
        <p:spPr>
          <a:xfrm>
            <a:off x="10357446" y="6887002"/>
            <a:ext cx="2669382" cy="4427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99" y="0"/>
                </a:moveTo>
                <a:lnTo>
                  <a:pt x="12971" y="6112"/>
                </a:lnTo>
                <a:lnTo>
                  <a:pt x="3497" y="6112"/>
                </a:lnTo>
                <a:cubicBezTo>
                  <a:pt x="1566" y="6112"/>
                  <a:pt x="0" y="7056"/>
                  <a:pt x="0" y="8220"/>
                </a:cubicBezTo>
                <a:lnTo>
                  <a:pt x="0" y="19492"/>
                </a:lnTo>
                <a:cubicBezTo>
                  <a:pt x="0" y="20656"/>
                  <a:pt x="1566" y="21600"/>
                  <a:pt x="3497" y="21600"/>
                </a:cubicBezTo>
                <a:lnTo>
                  <a:pt x="18103" y="21600"/>
                </a:lnTo>
                <a:cubicBezTo>
                  <a:pt x="20034" y="21600"/>
                  <a:pt x="21600" y="20656"/>
                  <a:pt x="21600" y="19492"/>
                </a:cubicBezTo>
                <a:lnTo>
                  <a:pt x="21600" y="8220"/>
                </a:lnTo>
                <a:cubicBezTo>
                  <a:pt x="21600" y="7056"/>
                  <a:pt x="20034" y="6112"/>
                  <a:pt x="18103" y="6112"/>
                </a:cubicBezTo>
                <a:lnTo>
                  <a:pt x="15026" y="6112"/>
                </a:lnTo>
                <a:lnTo>
                  <a:pt x="13999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column name</a:t>
            </a:r>
          </a:p>
        </p:txBody>
      </p:sp>
      <p:sp>
        <p:nvSpPr>
          <p:cNvPr id="419" name="Column type…"/>
          <p:cNvSpPr/>
          <p:nvPr/>
        </p:nvSpPr>
        <p:spPr>
          <a:xfrm>
            <a:off x="13204778" y="6996142"/>
            <a:ext cx="7300120" cy="4318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67" y="0"/>
                </a:moveTo>
                <a:lnTo>
                  <a:pt x="11492" y="5721"/>
                </a:lnTo>
                <a:lnTo>
                  <a:pt x="1279" y="5721"/>
                </a:lnTo>
                <a:cubicBezTo>
                  <a:pt x="573" y="5721"/>
                  <a:pt x="0" y="6688"/>
                  <a:pt x="0" y="7882"/>
                </a:cubicBezTo>
                <a:lnTo>
                  <a:pt x="0" y="19438"/>
                </a:lnTo>
                <a:cubicBezTo>
                  <a:pt x="0" y="20632"/>
                  <a:pt x="573" y="21600"/>
                  <a:pt x="1279" y="21600"/>
                </a:cubicBezTo>
                <a:lnTo>
                  <a:pt x="20321" y="21600"/>
                </a:lnTo>
                <a:cubicBezTo>
                  <a:pt x="21027" y="21600"/>
                  <a:pt x="21600" y="20632"/>
                  <a:pt x="21600" y="19438"/>
                </a:cubicBezTo>
                <a:lnTo>
                  <a:pt x="21600" y="7882"/>
                </a:lnTo>
                <a:cubicBezTo>
                  <a:pt x="21600" y="6688"/>
                  <a:pt x="21027" y="5721"/>
                  <a:pt x="20321" y="5721"/>
                </a:cubicBezTo>
                <a:lnTo>
                  <a:pt x="12242" y="5721"/>
                </a:lnTo>
                <a:lnTo>
                  <a:pt x="11867" y="0"/>
                </a:lnTo>
                <a:close/>
              </a:path>
            </a:pathLst>
          </a:cu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Column type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function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23" name="Table"/>
          <p:cNvGraphicFramePr/>
          <p:nvPr/>
        </p:nvGraphicFramePr>
        <p:xfrm>
          <a:off x="3424166" y="1038359"/>
          <a:ext cx="17535666" cy="1279907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718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0638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438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type 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col_character()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 (date-time)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col_double()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col_factor()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col_guess()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let readr guess (default)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col_integer()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col_logical()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col_number()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numbers mixed with non-number characters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col_numeric()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or 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col_skip()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 not read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4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245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246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247" name="Transform"/>
          <p:cNvSpPr txBox="1"/>
          <p:nvPr/>
        </p:nvSpPr>
        <p:spPr>
          <a:xfrm>
            <a:off x="8603245" y="7716815"/>
            <a:ext cx="3749943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Transform</a:t>
            </a:r>
          </a:p>
        </p:txBody>
      </p:sp>
      <p:sp>
        <p:nvSpPr>
          <p:cNvPr id="248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249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250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1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2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3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4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5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6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7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Program</a:t>
            </a:r>
          </a:p>
        </p:txBody>
      </p:sp>
      <p:sp>
        <p:nvSpPr>
          <p:cNvPr id="258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27" name="Table"/>
          <p:cNvGraphicFramePr/>
          <p:nvPr/>
        </p:nvGraphicFramePr>
        <p:xfrm>
          <a:off x="3424166" y="1038359"/>
          <a:ext cx="17535666" cy="1279907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718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0638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438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type 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col_character()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 (date-time)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col_double()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col_factor()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col_guess()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let readr guess (default)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col_integer()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col_logical()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col_number()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numbers mixed with non-number characters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col_numeric()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or 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col_skip()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 not read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1375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430" name="Read in nimbus.csv. accounting for NA’s and setting the col_type of ozone to a double. Then make this plot. What do you see?"/>
          <p:cNvSpPr txBox="1">
            <a:spLocks noGrp="1"/>
          </p:cNvSpPr>
          <p:nvPr>
            <p:ph type="body" sz="quarter" idx="4294967295"/>
          </p:nvPr>
        </p:nvSpPr>
        <p:spPr>
          <a:xfrm>
            <a:off x="481131" y="2510237"/>
            <a:ext cx="23421739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Read in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nimbus.csv</a:t>
            </a:r>
            <a:r>
              <a:t>. accounting for NA’s and setting the col_type of ozone to a double. Then make this plot. What do you see?</a:t>
            </a:r>
          </a:p>
        </p:txBody>
      </p:sp>
      <p:pic>
        <p:nvPicPr>
          <p:cNvPr id="43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432" name="library(viridis)…"/>
          <p:cNvSpPr txBox="1"/>
          <p:nvPr/>
        </p:nvSpPr>
        <p:spPr>
          <a:xfrm>
            <a:off x="582035" y="4872428"/>
            <a:ext cx="23083666" cy="750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viridis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world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map_data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 = "world")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nimbus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(longitude, latitude, color = ozone))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geom_path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(long,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group = group), data = world)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coord_map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("ortho", orientation=c(-90, 0, 0))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scale_color_viridis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(option = "A")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4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31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6" name="Rectangle"/>
          <p:cNvSpPr/>
          <p:nvPr/>
        </p:nvSpPr>
        <p:spPr>
          <a:xfrm>
            <a:off x="399693" y="528157"/>
            <a:ext cx="23517706" cy="1070041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7" name="nimbus &lt;- read_csv(&quot;nimbus.csv&quot;, na = &quot;.&quot;,…"/>
          <p:cNvSpPr txBox="1"/>
          <p:nvPr/>
        </p:nvSpPr>
        <p:spPr>
          <a:xfrm>
            <a:off x="543250" y="898134"/>
            <a:ext cx="23434606" cy="9960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nimbus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("nimbus.csv",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".",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col_types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list(ozone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col_double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viridis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world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map_data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 = "world")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nimbus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(longitude, latitude, color = ozone))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geom_path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(long,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group = group), data = world)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coord_map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("ortho", orientation=c(-90, 0, 0))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scale_color_viridis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(option = "A")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441" name="png-ozone.png" descr="png-oz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57311" y="-803206"/>
            <a:ext cx="15069378" cy="15322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Writing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Writing</a:t>
            </a:r>
          </a:p>
        </p:txBody>
      </p:sp>
      <p:pic>
        <p:nvPicPr>
          <p:cNvPr id="44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48" name="readr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 functions</a:t>
            </a:r>
          </a:p>
        </p:txBody>
      </p:sp>
      <p:graphicFrame>
        <p:nvGraphicFramePr>
          <p:cNvPr id="449" name="Table"/>
          <p:cNvGraphicFramePr/>
          <p:nvPr>
            <p:extLst>
              <p:ext uri="{D42A27DB-BD31-4B8C-83A1-F6EECF244321}">
                <p14:modId xmlns:p14="http://schemas.microsoft.com/office/powerpoint/2010/main" val="2932186606"/>
              </p:ext>
            </p:extLst>
          </p:nvPr>
        </p:nvGraphicFramePr>
        <p:xfrm>
          <a:off x="3105509" y="2882730"/>
          <a:ext cx="17839394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9522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7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26930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write_csv</a:t>
                      </a: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Comma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 dirty="0" err="1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write_excel_csv</a:t>
                      </a:r>
                      <a:r>
                        <a:rPr lang="en-US" sz="50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</a:t>
                      </a:r>
                      <a:r>
                        <a:rPr sz="50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</a:t>
                      </a:r>
                      <a:endParaRPr sz="5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CSV intended for opening in Excel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write_delim()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 delimited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write_file()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string, written as is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write_lines()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Vector of strings, one element per line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write_tsv()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Tab delimited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53" name="write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write_csv()</a:t>
            </a:r>
          </a:p>
        </p:txBody>
      </p:sp>
      <p:sp>
        <p:nvSpPr>
          <p:cNvPr id="454" name="Saves data set as a csv on your computer."/>
          <p:cNvSpPr txBox="1"/>
          <p:nvPr/>
        </p:nvSpPr>
        <p:spPr>
          <a:xfrm>
            <a:off x="3835493" y="293036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Saves data set as a csv on your computer.</a:t>
            </a:r>
          </a:p>
        </p:txBody>
      </p:sp>
      <p:sp>
        <p:nvSpPr>
          <p:cNvPr id="455" name="Rectangle"/>
          <p:cNvSpPr/>
          <p:nvPr/>
        </p:nvSpPr>
        <p:spPr>
          <a:xfrm>
            <a:off x="3886546" y="4769801"/>
            <a:ext cx="16655611" cy="27567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6" name="write_csv(nimbus, file = &quot;nimbus2.csv&quot;)"/>
          <p:cNvSpPr txBox="1"/>
          <p:nvPr/>
        </p:nvSpPr>
        <p:spPr>
          <a:xfrm>
            <a:off x="4030104" y="5139778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(nimbus, file = "nimbus2.csv")</a:t>
            </a:r>
          </a:p>
        </p:txBody>
      </p:sp>
      <p:sp>
        <p:nvSpPr>
          <p:cNvPr id="457" name="Table to save"/>
          <p:cNvSpPr/>
          <p:nvPr/>
        </p:nvSpPr>
        <p:spPr>
          <a:xfrm>
            <a:off x="3889133" y="6249223"/>
            <a:ext cx="4513660" cy="5065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44" y="0"/>
                </a:moveTo>
                <a:lnTo>
                  <a:pt x="19161" y="8062"/>
                </a:lnTo>
                <a:lnTo>
                  <a:pt x="2068" y="8062"/>
                </a:lnTo>
                <a:cubicBezTo>
                  <a:pt x="926" y="8062"/>
                  <a:pt x="0" y="8887"/>
                  <a:pt x="0" y="9905"/>
                </a:cubicBezTo>
                <a:lnTo>
                  <a:pt x="0" y="19757"/>
                </a:lnTo>
                <a:cubicBezTo>
                  <a:pt x="0" y="20775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775"/>
                  <a:pt x="21600" y="19757"/>
                </a:cubicBezTo>
                <a:lnTo>
                  <a:pt x="21600" y="9905"/>
                </a:lnTo>
                <a:cubicBezTo>
                  <a:pt x="21600" y="9154"/>
                  <a:pt x="21095" y="8512"/>
                  <a:pt x="20373" y="8224"/>
                </a:cubicBezTo>
                <a:lnTo>
                  <a:pt x="2084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Table to save</a:t>
            </a:r>
          </a:p>
        </p:txBody>
      </p:sp>
      <p:sp>
        <p:nvSpPr>
          <p:cNvPr id="458" name="file…"/>
          <p:cNvSpPr/>
          <p:nvPr/>
        </p:nvSpPr>
        <p:spPr>
          <a:xfrm>
            <a:off x="8527701" y="6246048"/>
            <a:ext cx="5826523" cy="5068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7" y="0"/>
                </a:moveTo>
                <a:lnTo>
                  <a:pt x="19539" y="8070"/>
                </a:lnTo>
                <a:lnTo>
                  <a:pt x="1602" y="8070"/>
                </a:lnTo>
                <a:cubicBezTo>
                  <a:pt x="717" y="8070"/>
                  <a:pt x="0" y="8895"/>
                  <a:pt x="0" y="9912"/>
                </a:cubicBezTo>
                <a:lnTo>
                  <a:pt x="0" y="19758"/>
                </a:lnTo>
                <a:cubicBezTo>
                  <a:pt x="0" y="20775"/>
                  <a:pt x="717" y="21600"/>
                  <a:pt x="1602" y="21600"/>
                </a:cubicBezTo>
                <a:lnTo>
                  <a:pt x="19998" y="21600"/>
                </a:lnTo>
                <a:cubicBezTo>
                  <a:pt x="20883" y="21600"/>
                  <a:pt x="21600" y="20775"/>
                  <a:pt x="21600" y="19758"/>
                </a:cubicBezTo>
                <a:lnTo>
                  <a:pt x="21600" y="9912"/>
                </a:lnTo>
                <a:cubicBezTo>
                  <a:pt x="21600" y="9092"/>
                  <a:pt x="21131" y="8405"/>
                  <a:pt x="20486" y="8167"/>
                </a:cubicBezTo>
                <a:lnTo>
                  <a:pt x="2006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path to save at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461" name="png-ozone.png" descr="png-oz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15" y="724207"/>
            <a:ext cx="12065001" cy="12267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png-ozone-2.png" descr="png-ozone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07146" y="1070723"/>
            <a:ext cx="12065001" cy="11574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6" name="Other types of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Other types of data</a:t>
            </a:r>
          </a:p>
        </p:txBody>
      </p:sp>
      <p:graphicFrame>
        <p:nvGraphicFramePr>
          <p:cNvPr id="467" name="Table"/>
          <p:cNvGraphicFramePr/>
          <p:nvPr>
            <p:extLst>
              <p:ext uri="{D42A27DB-BD31-4B8C-83A1-F6EECF244321}">
                <p14:modId xmlns:p14="http://schemas.microsoft.com/office/powerpoint/2010/main" val="1306723517"/>
              </p:ext>
            </p:extLst>
          </p:nvPr>
        </p:nvGraphicFramePr>
        <p:xfrm>
          <a:off x="5486400" y="2887003"/>
          <a:ext cx="14147321" cy="10154439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5142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33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2827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package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haven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SPSS, Stata, and SAS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readxl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excel files (.</a:t>
                      </a: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xls</a:t>
                      </a: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, .</a:t>
                      </a: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xlsx</a:t>
                      </a: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jsonlite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json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xml2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xml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httr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web API’s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rvest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web pages (web scraping)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DBI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databases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sparklyr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loaded into spark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Importing Data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Importing Data</a:t>
            </a:r>
          </a:p>
        </p:txBody>
      </p:sp>
      <p:pic>
        <p:nvPicPr>
          <p:cNvPr id="26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142" y="4473540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6" name="read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</a:t>
            </a:r>
          </a:p>
        </p:txBody>
      </p:sp>
      <p:sp>
        <p:nvSpPr>
          <p:cNvPr id="267" name="Simple, consistent functions for working with string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Simple, consistent functions for working with strings.</a:t>
            </a:r>
          </a:p>
        </p:txBody>
      </p:sp>
      <p:sp>
        <p:nvSpPr>
          <p:cNvPr id="268" name="Rectangle"/>
          <p:cNvSpPr/>
          <p:nvPr/>
        </p:nvSpPr>
        <p:spPr>
          <a:xfrm>
            <a:off x="7836946" y="68417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9" name="# install.packages(&quot;tidyverse&quot;)…"/>
          <p:cNvSpPr txBox="1"/>
          <p:nvPr/>
        </p:nvSpPr>
        <p:spPr>
          <a:xfrm>
            <a:off x="8201666" y="71735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3" name="Compared to read.table and its derivatives, readr functions are:…"/>
          <p:cNvSpPr txBox="1"/>
          <p:nvPr/>
        </p:nvSpPr>
        <p:spPr>
          <a:xfrm>
            <a:off x="4996607" y="2639927"/>
            <a:ext cx="14390786" cy="8436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Compared to read.table and its derivatives, readr functions are: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~ 10 times faster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tibbles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Have more intuitive defaults. No row names, no strings as factors.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7" name="readr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 functions</a:t>
            </a:r>
          </a:p>
        </p:txBody>
      </p:sp>
      <p:graphicFrame>
        <p:nvGraphicFramePr>
          <p:cNvPr id="278" name="Table"/>
          <p:cNvGraphicFramePr/>
          <p:nvPr/>
        </p:nvGraphicFramePr>
        <p:xfrm>
          <a:off x="5265251" y="2853667"/>
          <a:ext cx="13853496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5655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879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26930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Comma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Semi-colon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read_delim()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 delimited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read_fwf()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Fixed width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read_log()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Apache log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read_table()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Space separated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Tab delimited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2" name="readr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 functions</a:t>
            </a:r>
          </a:p>
        </p:txBody>
      </p:sp>
      <p:graphicFrame>
        <p:nvGraphicFramePr>
          <p:cNvPr id="283" name="Table"/>
          <p:cNvGraphicFramePr/>
          <p:nvPr/>
        </p:nvGraphicFramePr>
        <p:xfrm>
          <a:off x="5265251" y="2853667"/>
          <a:ext cx="13853496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5655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879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26930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Comma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Semi-colon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read_delim()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 delimited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read_fwf()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Fixed width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read_log()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Apache log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read_table()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Space separated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Tab delimited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7" name="nimbus.csv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nimbus.csv</a:t>
            </a:r>
          </a:p>
        </p:txBody>
      </p:sp>
      <p:sp>
        <p:nvSpPr>
          <p:cNvPr id="288" name="Rectangle"/>
          <p:cNvSpPr/>
          <p:nvPr/>
        </p:nvSpPr>
        <p:spPr>
          <a:xfrm>
            <a:off x="4683550" y="3665406"/>
            <a:ext cx="14797868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9" name="date,longitude,latitude,ozone…"/>
          <p:cNvSpPr txBox="1"/>
          <p:nvPr/>
        </p:nvSpPr>
        <p:spPr>
          <a:xfrm>
            <a:off x="5048269" y="3827922"/>
            <a:ext cx="14658531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date,longitude,latitude,ozone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1985-10-01T00:00:00Z,-179.375,-87.5,.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1985-10-01T00:00:00Z,-178.125,-87.5,.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1985-10-01T00:00:00Z,-176.875,-87.5,.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1985-10-01T00:00:00Z,-175.625,-87.5,.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1985-10-01T00:00:00Z,-174.375,-87.5,.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1985-10-01T00:00:00Z,-173.125,-87.5,.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1985-10-01T00:00:00Z,-171.875,-87.5,.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1985-10-01T00:00:00Z,-170.625,-87.5,.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1985-10-01T00:00:00Z,-169.375,-87.5,.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1330</Words>
  <Application>Microsoft Office PowerPoint</Application>
  <PresentationFormat>Custom</PresentationFormat>
  <Paragraphs>322</Paragraphs>
  <Slides>39</Slides>
  <Notes>0</Notes>
  <HiddenSlides>5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White</vt:lpstr>
      <vt:lpstr>PowerPoint Presentation</vt:lpstr>
      <vt:lpstr>PowerPoint Presentation</vt:lpstr>
      <vt:lpstr>PowerPoint Presentation</vt:lpstr>
      <vt:lpstr>Importing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Your Turn 1</vt:lpstr>
      <vt:lpstr>tibbles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Parsing</vt:lpstr>
      <vt:lpstr>PowerPoint Presentation</vt:lpstr>
      <vt:lpstr>PowerPoint Presentation</vt:lpstr>
      <vt:lpstr>Your Turn</vt:lpstr>
      <vt:lpstr>Your Turn</vt:lpstr>
      <vt:lpstr>Quiz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Writing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Jindrich Lacko</cp:lastModifiedBy>
  <cp:revision>4</cp:revision>
  <dcterms:modified xsi:type="dcterms:W3CDTF">2019-09-26T08:25:40Z</dcterms:modified>
</cp:coreProperties>
</file>